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lear Sans" panose="020B0604020202020204" charset="0"/>
      <p:regular r:id="rId24"/>
    </p:embeddedFont>
    <p:embeddedFont>
      <p:font typeface="Clear Sans Bold" panose="020B0604020202020204" charset="0"/>
      <p:regular r:id="rId25"/>
    </p:embeddedFont>
    <p:embeddedFont>
      <p:font typeface="Pompiere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22" autoAdjust="0"/>
  </p:normalViewPr>
  <p:slideViewPr>
    <p:cSldViewPr>
      <p:cViewPr varScale="1">
        <p:scale>
          <a:sx n="56" d="100"/>
          <a:sy n="56" d="100"/>
        </p:scale>
        <p:origin x="960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0.svg"/><Relationship Id="rId7" Type="http://schemas.openxmlformats.org/officeDocument/2006/relationships/image" Target="../media/image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roboflow.com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91669">
            <a:off x="2254592" y="70787"/>
            <a:ext cx="1737858" cy="1583030"/>
          </a:xfrm>
          <a:custGeom>
            <a:avLst/>
            <a:gdLst/>
            <a:ahLst/>
            <a:cxnLst/>
            <a:rect l="l" t="t" r="r" b="b"/>
            <a:pathLst>
              <a:path w="1737858" h="1583030">
                <a:moveTo>
                  <a:pt x="0" y="0"/>
                </a:moveTo>
                <a:lnTo>
                  <a:pt x="1737858" y="0"/>
                </a:lnTo>
                <a:lnTo>
                  <a:pt x="1737858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119757" flipV="1">
            <a:off x="16007642" y="718664"/>
            <a:ext cx="4560715" cy="4833128"/>
          </a:xfrm>
          <a:custGeom>
            <a:avLst/>
            <a:gdLst/>
            <a:ahLst/>
            <a:cxnLst/>
            <a:rect l="l" t="t" r="r" b="b"/>
            <a:pathLst>
              <a:path w="4560715" h="4833128">
                <a:moveTo>
                  <a:pt x="0" y="4833128"/>
                </a:moveTo>
                <a:lnTo>
                  <a:pt x="4560716" y="4833128"/>
                </a:lnTo>
                <a:lnTo>
                  <a:pt x="4560716" y="0"/>
                </a:lnTo>
                <a:lnTo>
                  <a:pt x="0" y="0"/>
                </a:lnTo>
                <a:lnTo>
                  <a:pt x="0" y="48331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9026">
            <a:off x="14525293" y="383817"/>
            <a:ext cx="1719464" cy="2465181"/>
          </a:xfrm>
          <a:custGeom>
            <a:avLst/>
            <a:gdLst/>
            <a:ahLst/>
            <a:cxnLst/>
            <a:rect l="l" t="t" r="r" b="b"/>
            <a:pathLst>
              <a:path w="1719464" h="2465181">
                <a:moveTo>
                  <a:pt x="0" y="0"/>
                </a:moveTo>
                <a:lnTo>
                  <a:pt x="1719463" y="0"/>
                </a:lnTo>
                <a:lnTo>
                  <a:pt x="1719463" y="2465180"/>
                </a:lnTo>
                <a:lnTo>
                  <a:pt x="0" y="2465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1476" y="1927715"/>
            <a:ext cx="3144323" cy="6431570"/>
          </a:xfrm>
          <a:custGeom>
            <a:avLst/>
            <a:gdLst/>
            <a:ahLst/>
            <a:cxnLst/>
            <a:rect l="l" t="t" r="r" b="b"/>
            <a:pathLst>
              <a:path w="3144323" h="6431570">
                <a:moveTo>
                  <a:pt x="0" y="0"/>
                </a:moveTo>
                <a:lnTo>
                  <a:pt x="3144324" y="0"/>
                </a:lnTo>
                <a:lnTo>
                  <a:pt x="3144324" y="6431570"/>
                </a:lnTo>
                <a:lnTo>
                  <a:pt x="0" y="6431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55800" y="3092675"/>
            <a:ext cx="11029225" cy="443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12"/>
              </a:lnSpc>
            </a:pPr>
            <a:r>
              <a:rPr lang="en-US" sz="17184" spc="189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FINGER COUNT 0-4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0493" y="981075"/>
            <a:ext cx="7800801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4. Kiến trúc mô hình CNN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9026">
            <a:off x="15578448" y="419638"/>
            <a:ext cx="1719464" cy="2465181"/>
          </a:xfrm>
          <a:custGeom>
            <a:avLst/>
            <a:gdLst/>
            <a:ahLst/>
            <a:cxnLst/>
            <a:rect l="l" t="t" r="r" b="b"/>
            <a:pathLst>
              <a:path w="1719464" h="2465181">
                <a:moveTo>
                  <a:pt x="0" y="0"/>
                </a:moveTo>
                <a:lnTo>
                  <a:pt x="1719464" y="0"/>
                </a:lnTo>
                <a:lnTo>
                  <a:pt x="1719464" y="2465181"/>
                </a:lnTo>
                <a:lnTo>
                  <a:pt x="0" y="24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67660" y="7121537"/>
            <a:ext cx="2920340" cy="2920340"/>
          </a:xfrm>
          <a:custGeom>
            <a:avLst/>
            <a:gdLst/>
            <a:ahLst/>
            <a:cxnLst/>
            <a:rect l="l" t="t" r="r" b="b"/>
            <a:pathLst>
              <a:path w="2920340" h="2920340">
                <a:moveTo>
                  <a:pt x="0" y="0"/>
                </a:moveTo>
                <a:lnTo>
                  <a:pt x="2920340" y="0"/>
                </a:lnTo>
                <a:lnTo>
                  <a:pt x="2920340" y="2920340"/>
                </a:lnTo>
                <a:lnTo>
                  <a:pt x="0" y="2920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67660" y="1991397"/>
            <a:ext cx="2920340" cy="2920340"/>
          </a:xfrm>
          <a:custGeom>
            <a:avLst/>
            <a:gdLst/>
            <a:ahLst/>
            <a:cxnLst/>
            <a:rect l="l" t="t" r="r" b="b"/>
            <a:pathLst>
              <a:path w="2920340" h="2920340">
                <a:moveTo>
                  <a:pt x="0" y="0"/>
                </a:moveTo>
                <a:lnTo>
                  <a:pt x="2920340" y="0"/>
                </a:lnTo>
                <a:lnTo>
                  <a:pt x="2920340" y="2920340"/>
                </a:lnTo>
                <a:lnTo>
                  <a:pt x="0" y="2920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67660" y="4672475"/>
            <a:ext cx="2920340" cy="2688323"/>
          </a:xfrm>
          <a:custGeom>
            <a:avLst/>
            <a:gdLst/>
            <a:ahLst/>
            <a:cxnLst/>
            <a:rect l="l" t="t" r="r" b="b"/>
            <a:pathLst>
              <a:path w="2920340" h="2688323">
                <a:moveTo>
                  <a:pt x="0" y="0"/>
                </a:moveTo>
                <a:lnTo>
                  <a:pt x="2920340" y="0"/>
                </a:lnTo>
                <a:lnTo>
                  <a:pt x="2920340" y="2688323"/>
                </a:lnTo>
                <a:lnTo>
                  <a:pt x="0" y="2688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315" b="-431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92864" y="305777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Cảm hứng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9930" y="2592537"/>
            <a:ext cx="13891291" cy="23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2"/>
              </a:lnSpc>
              <a:spcBef>
                <a:spcPct val="0"/>
              </a:spcBef>
            </a:pPr>
            <a:r>
              <a:rPr lang="en-US" sz="4128" spc="20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Sau khi sử dụng Unet để phân vùng bàn tay, tiến hành lưu ảnh đã phân vùng chia thành các lớp 0, 1, 2, 3, 4 để train mô hình CNN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92711"/>
            <a:ext cx="13352521" cy="393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2" lvl="1" indent="-377821" algn="l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Giảm nhiễu từ nền -&gt; giúp CNN tập trung vào bàn tay.</a:t>
            </a:r>
          </a:p>
          <a:p>
            <a:pPr marL="755642" lvl="1" indent="-377821" algn="l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Cải thiện độ chính xác -&gt; vì mô hình chỉ học đặc trưng bàn tay chứ không bị ảnh hưởng bởi các yếu tố khác trong ảnh gốc.</a:t>
            </a:r>
          </a:p>
          <a:p>
            <a:pPr marL="755642" lvl="1" indent="-377821" algn="l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Có thể hoạt động tốt hơn trong điều kiện ánh sáng và môi trường khác nhau.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0493" y="981075"/>
            <a:ext cx="7800801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4. Kiến trúc mô hình CNN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9026">
            <a:off x="15578448" y="419638"/>
            <a:ext cx="1719464" cy="2465181"/>
          </a:xfrm>
          <a:custGeom>
            <a:avLst/>
            <a:gdLst/>
            <a:ahLst/>
            <a:cxnLst/>
            <a:rect l="l" t="t" r="r" b="b"/>
            <a:pathLst>
              <a:path w="1719464" h="2465181">
                <a:moveTo>
                  <a:pt x="0" y="0"/>
                </a:moveTo>
                <a:lnTo>
                  <a:pt x="1719464" y="0"/>
                </a:lnTo>
                <a:lnTo>
                  <a:pt x="1719464" y="2465181"/>
                </a:lnTo>
                <a:lnTo>
                  <a:pt x="0" y="24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72602" y="4720638"/>
            <a:ext cx="11301259" cy="5339845"/>
          </a:xfrm>
          <a:custGeom>
            <a:avLst/>
            <a:gdLst/>
            <a:ahLst/>
            <a:cxnLst/>
            <a:rect l="l" t="t" r="r" b="b"/>
            <a:pathLst>
              <a:path w="11301259" h="5339845">
                <a:moveTo>
                  <a:pt x="0" y="0"/>
                </a:moveTo>
                <a:lnTo>
                  <a:pt x="11301259" y="0"/>
                </a:lnTo>
                <a:lnTo>
                  <a:pt x="11301259" y="5339845"/>
                </a:lnTo>
                <a:lnTo>
                  <a:pt x="0" y="5339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57454" y="307682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Động lực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92864" y="305777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Cảm hứng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019" y="2612550"/>
            <a:ext cx="17288424" cy="15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2"/>
              </a:lnSpc>
              <a:spcBef>
                <a:spcPct val="0"/>
              </a:spcBef>
            </a:pPr>
            <a:r>
              <a:rPr lang="en-US" sz="4128" spc="20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Sau khi sử dụng Unet để phân vùng bàn tay, tiến hành lưu ảnh đã phân vùng chia thành các lớp 0, 1, 2, 3, 4 để train mô hình CNN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0493" y="981075"/>
            <a:ext cx="7800801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4. Kiến trúc mô hình CNN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9026">
            <a:off x="15578448" y="419638"/>
            <a:ext cx="1719464" cy="2465181"/>
          </a:xfrm>
          <a:custGeom>
            <a:avLst/>
            <a:gdLst/>
            <a:ahLst/>
            <a:cxnLst/>
            <a:rect l="l" t="t" r="r" b="b"/>
            <a:pathLst>
              <a:path w="1719464" h="2465181">
                <a:moveTo>
                  <a:pt x="0" y="0"/>
                </a:moveTo>
                <a:lnTo>
                  <a:pt x="1719464" y="0"/>
                </a:lnTo>
                <a:lnTo>
                  <a:pt x="1719464" y="2465181"/>
                </a:lnTo>
                <a:lnTo>
                  <a:pt x="0" y="24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2581" y="2556117"/>
            <a:ext cx="7729289" cy="7137259"/>
          </a:xfrm>
          <a:custGeom>
            <a:avLst/>
            <a:gdLst/>
            <a:ahLst/>
            <a:cxnLst/>
            <a:rect l="l" t="t" r="r" b="b"/>
            <a:pathLst>
              <a:path w="7729289" h="7137259">
                <a:moveTo>
                  <a:pt x="0" y="0"/>
                </a:moveTo>
                <a:lnTo>
                  <a:pt x="7729290" y="0"/>
                </a:lnTo>
                <a:lnTo>
                  <a:pt x="7729290" y="7137259"/>
                </a:lnTo>
                <a:lnTo>
                  <a:pt x="0" y="7137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57454" y="307682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Động lực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92864" y="305777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Cảm hứng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302" y="2451342"/>
            <a:ext cx="9959279" cy="684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Feature Extraction (Trích xuất đặc trưng):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Conv2D (64, 128, 256 filters, kernel 3x3, ReLU): Phát hiện đặc trưng hình ảnh.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MaxPooling2D (2x2): Giảm kích thước dữ liệu, tránh overfitting.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BatchNormalization: Chuẩn hóa dữ liệu, tăng tốc độ hội tụ.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Dropout: Ngăn chặn overfitting.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Flatten và Classification (Phân loại):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Flatten: Biến tensor 3D thành vector 1D.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Dense (5 neurons, Softmax): Phân loại hình ảnh thành 5 nhóm.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0493" y="981075"/>
            <a:ext cx="7800801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4. Kiến trúc mô hình CNN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14300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4755" y="3406377"/>
            <a:ext cx="7044900" cy="5856474"/>
          </a:xfrm>
          <a:custGeom>
            <a:avLst/>
            <a:gdLst/>
            <a:ahLst/>
            <a:cxnLst/>
            <a:rect l="l" t="t" r="r" b="b"/>
            <a:pathLst>
              <a:path w="7044900" h="5856474">
                <a:moveTo>
                  <a:pt x="0" y="0"/>
                </a:moveTo>
                <a:lnTo>
                  <a:pt x="7044899" y="0"/>
                </a:lnTo>
                <a:lnTo>
                  <a:pt x="7044899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6690" y="2196702"/>
            <a:ext cx="9132559" cy="3680397"/>
          </a:xfrm>
          <a:custGeom>
            <a:avLst/>
            <a:gdLst/>
            <a:ahLst/>
            <a:cxnLst/>
            <a:rect l="l" t="t" r="r" b="b"/>
            <a:pathLst>
              <a:path w="9132559" h="3680397">
                <a:moveTo>
                  <a:pt x="0" y="0"/>
                </a:moveTo>
                <a:lnTo>
                  <a:pt x="9132559" y="0"/>
                </a:lnTo>
                <a:lnTo>
                  <a:pt x="9132559" y="3680397"/>
                </a:lnTo>
                <a:lnTo>
                  <a:pt x="0" y="3680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99" b="-179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69611" y="5877099"/>
            <a:ext cx="9718389" cy="4034527"/>
          </a:xfrm>
          <a:custGeom>
            <a:avLst/>
            <a:gdLst/>
            <a:ahLst/>
            <a:cxnLst/>
            <a:rect l="l" t="t" r="r" b="b"/>
            <a:pathLst>
              <a:path w="9718389" h="4034527">
                <a:moveTo>
                  <a:pt x="0" y="0"/>
                </a:moveTo>
                <a:lnTo>
                  <a:pt x="9718389" y="0"/>
                </a:lnTo>
                <a:lnTo>
                  <a:pt x="9718389" y="4034527"/>
                </a:lnTo>
                <a:lnTo>
                  <a:pt x="0" y="4034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3557454" y="307682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Động lực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8633" y="2091927"/>
            <a:ext cx="280857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Kết quả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0493" y="981075"/>
            <a:ext cx="7800801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r>
              <a:rPr lang="en-US" sz="3999" spc="119">
                <a:solidFill>
                  <a:srgbClr val="191919"/>
                </a:solidFill>
                <a:latin typeface="Clear Sans"/>
                <a:ea typeface="Clear Sans"/>
                <a:cs typeface="Clear Sans"/>
                <a:sym typeface="Clear Sans"/>
              </a:rPr>
              <a:t>5.Thực nghiệm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9026">
            <a:off x="15578448" y="419638"/>
            <a:ext cx="1719464" cy="2465181"/>
          </a:xfrm>
          <a:custGeom>
            <a:avLst/>
            <a:gdLst/>
            <a:ahLst/>
            <a:cxnLst/>
            <a:rect l="l" t="t" r="r" b="b"/>
            <a:pathLst>
              <a:path w="1719464" h="2465181">
                <a:moveTo>
                  <a:pt x="0" y="0"/>
                </a:moveTo>
                <a:lnTo>
                  <a:pt x="1719464" y="0"/>
                </a:lnTo>
                <a:lnTo>
                  <a:pt x="1719464" y="2465181"/>
                </a:lnTo>
                <a:lnTo>
                  <a:pt x="0" y="2465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162.5" end="93.776"/>
                </p14:media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828800" y="1652229"/>
            <a:ext cx="14630400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57454" y="307682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Động lực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0493" y="981075"/>
            <a:ext cx="7800801" cy="62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r>
              <a:rPr lang="vi-VN" sz="3999" spc="119">
                <a:solidFill>
                  <a:srgbClr val="191919"/>
                </a:solidFill>
                <a:latin typeface="Clear Sans"/>
                <a:ea typeface="Clear Sans"/>
                <a:cs typeface="Clear Sans"/>
                <a:sym typeface="Clear Sans"/>
              </a:rPr>
              <a:t>Giao diện STREAMLIT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399026">
            <a:off x="15578448" y="419638"/>
            <a:ext cx="1719464" cy="2465181"/>
          </a:xfrm>
          <a:custGeom>
            <a:avLst/>
            <a:gdLst/>
            <a:ahLst/>
            <a:cxnLst/>
            <a:rect l="l" t="t" r="r" b="b"/>
            <a:pathLst>
              <a:path w="1719464" h="2465181">
                <a:moveTo>
                  <a:pt x="0" y="0"/>
                </a:moveTo>
                <a:lnTo>
                  <a:pt x="1719464" y="0"/>
                </a:lnTo>
                <a:lnTo>
                  <a:pt x="1719464" y="2465181"/>
                </a:lnTo>
                <a:lnTo>
                  <a:pt x="0" y="24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57454" y="307682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Động lực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D1EAF-C01D-44F7-8806-770C021A51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23" t="7276" r="20297" b="32685"/>
          <a:stretch/>
        </p:blipFill>
        <p:spPr>
          <a:xfrm>
            <a:off x="1412861" y="2237934"/>
            <a:ext cx="15462278" cy="75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87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6400" y="4112722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9026">
            <a:off x="12983172" y="2638788"/>
            <a:ext cx="1719464" cy="2465181"/>
          </a:xfrm>
          <a:custGeom>
            <a:avLst/>
            <a:gdLst/>
            <a:ahLst/>
            <a:cxnLst/>
            <a:rect l="l" t="t" r="r" b="b"/>
            <a:pathLst>
              <a:path w="1719464" h="2465181">
                <a:moveTo>
                  <a:pt x="0" y="0"/>
                </a:moveTo>
                <a:lnTo>
                  <a:pt x="1719463" y="0"/>
                </a:lnTo>
                <a:lnTo>
                  <a:pt x="1719463" y="2465180"/>
                </a:lnTo>
                <a:lnTo>
                  <a:pt x="0" y="2465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1669">
            <a:off x="4022389" y="2458904"/>
            <a:ext cx="1737858" cy="1583030"/>
          </a:xfrm>
          <a:custGeom>
            <a:avLst/>
            <a:gdLst/>
            <a:ahLst/>
            <a:cxnLst/>
            <a:rect l="l" t="t" r="r" b="b"/>
            <a:pathLst>
              <a:path w="1737858" h="1583030">
                <a:moveTo>
                  <a:pt x="0" y="0"/>
                </a:moveTo>
                <a:lnTo>
                  <a:pt x="1737858" y="0"/>
                </a:lnTo>
                <a:lnTo>
                  <a:pt x="1737858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44974" y="971550"/>
            <a:ext cx="11054393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9"/>
              </a:lnSpc>
              <a:spcBef>
                <a:spcPct val="0"/>
              </a:spcBef>
            </a:pPr>
            <a:r>
              <a:rPr lang="en-US" sz="4999" b="1" spc="14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Bài toán nhận diện số ngón tay 0-4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44541" y="2235915"/>
            <a:ext cx="8733166" cy="474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500"/>
              </a:lnSpc>
              <a:buAutoNum type="arabicPeriod"/>
            </a:pPr>
            <a:r>
              <a:rPr lang="en-US" sz="5000" spc="25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Thu thập dữ liệu</a:t>
            </a:r>
          </a:p>
          <a:p>
            <a:pPr marL="1079501" lvl="1" indent="-539750" algn="l">
              <a:lnSpc>
                <a:spcPts val="7500"/>
              </a:lnSpc>
              <a:buAutoNum type="arabicPeriod"/>
            </a:pPr>
            <a:r>
              <a:rPr lang="en-US" sz="5000" spc="25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Xử lý dữ liệu</a:t>
            </a:r>
          </a:p>
          <a:p>
            <a:pPr marL="1079501" lvl="1" indent="-539750" algn="l">
              <a:lnSpc>
                <a:spcPts val="7500"/>
              </a:lnSpc>
              <a:buAutoNum type="arabicPeriod"/>
            </a:pPr>
            <a:r>
              <a:rPr lang="en-US" sz="5000" spc="25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Bài toán phân vùng</a:t>
            </a:r>
          </a:p>
          <a:p>
            <a:pPr marL="1079501" lvl="1" indent="-539750" algn="l">
              <a:lnSpc>
                <a:spcPts val="7500"/>
              </a:lnSpc>
              <a:buAutoNum type="arabicPeriod"/>
            </a:pPr>
            <a:r>
              <a:rPr lang="en-US" sz="5000" spc="25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Bài toán phân lớp</a:t>
            </a:r>
          </a:p>
          <a:p>
            <a:pPr marL="1079501" lvl="1" indent="-539750" algn="l">
              <a:lnSpc>
                <a:spcPts val="7500"/>
              </a:lnSpc>
              <a:buAutoNum type="arabicPeriod"/>
            </a:pPr>
            <a:r>
              <a:rPr lang="en-US" sz="5000" spc="25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Thực nghiệm mô hình </a:t>
            </a:r>
          </a:p>
        </p:txBody>
      </p:sp>
      <p:sp>
        <p:nvSpPr>
          <p:cNvPr id="6" name="Freeform 6"/>
          <p:cNvSpPr/>
          <p:nvPr/>
        </p:nvSpPr>
        <p:spPr>
          <a:xfrm>
            <a:off x="483721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30731" y="5750554"/>
            <a:ext cx="4464126" cy="3250018"/>
          </a:xfrm>
          <a:custGeom>
            <a:avLst/>
            <a:gdLst/>
            <a:ahLst/>
            <a:cxnLst/>
            <a:rect l="l" t="t" r="r" b="b"/>
            <a:pathLst>
              <a:path w="4464126" h="3250018">
                <a:moveTo>
                  <a:pt x="0" y="0"/>
                </a:moveTo>
                <a:lnTo>
                  <a:pt x="4464125" y="0"/>
                </a:lnTo>
                <a:lnTo>
                  <a:pt x="4464125" y="3250018"/>
                </a:lnTo>
                <a:lnTo>
                  <a:pt x="0" y="325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08" b="-150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3928373" y="5750554"/>
            <a:ext cx="4464126" cy="3250018"/>
          </a:xfrm>
          <a:custGeom>
            <a:avLst/>
            <a:gdLst/>
            <a:ahLst/>
            <a:cxnLst/>
            <a:rect l="l" t="t" r="r" b="b"/>
            <a:pathLst>
              <a:path w="4464126" h="3250018">
                <a:moveTo>
                  <a:pt x="0" y="0"/>
                </a:moveTo>
                <a:lnTo>
                  <a:pt x="4464126" y="0"/>
                </a:lnTo>
                <a:lnTo>
                  <a:pt x="4464126" y="3250018"/>
                </a:lnTo>
                <a:lnTo>
                  <a:pt x="0" y="3250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08" b="-1508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7178391" y="5750554"/>
            <a:ext cx="4464126" cy="3250018"/>
          </a:xfrm>
          <a:custGeom>
            <a:avLst/>
            <a:gdLst/>
            <a:ahLst/>
            <a:cxnLst/>
            <a:rect l="l" t="t" r="r" b="b"/>
            <a:pathLst>
              <a:path w="4464126" h="3250018">
                <a:moveTo>
                  <a:pt x="0" y="0"/>
                </a:moveTo>
                <a:lnTo>
                  <a:pt x="4464125" y="0"/>
                </a:lnTo>
                <a:lnTo>
                  <a:pt x="4464125" y="3250018"/>
                </a:lnTo>
                <a:lnTo>
                  <a:pt x="0" y="3250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08" b="-1508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0428408" y="5750554"/>
            <a:ext cx="4464126" cy="3250018"/>
          </a:xfrm>
          <a:custGeom>
            <a:avLst/>
            <a:gdLst/>
            <a:ahLst/>
            <a:cxnLst/>
            <a:rect l="l" t="t" r="r" b="b"/>
            <a:pathLst>
              <a:path w="4464126" h="3250018">
                <a:moveTo>
                  <a:pt x="0" y="0"/>
                </a:moveTo>
                <a:lnTo>
                  <a:pt x="4464126" y="0"/>
                </a:lnTo>
                <a:lnTo>
                  <a:pt x="4464126" y="3250018"/>
                </a:lnTo>
                <a:lnTo>
                  <a:pt x="0" y="325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08" b="-1508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3722054" y="5750554"/>
            <a:ext cx="4464126" cy="3250018"/>
          </a:xfrm>
          <a:custGeom>
            <a:avLst/>
            <a:gdLst/>
            <a:ahLst/>
            <a:cxnLst/>
            <a:rect l="l" t="t" r="r" b="b"/>
            <a:pathLst>
              <a:path w="4464126" h="3250018">
                <a:moveTo>
                  <a:pt x="0" y="0"/>
                </a:moveTo>
                <a:lnTo>
                  <a:pt x="4464126" y="0"/>
                </a:lnTo>
                <a:lnTo>
                  <a:pt x="4464126" y="3250018"/>
                </a:lnTo>
                <a:lnTo>
                  <a:pt x="0" y="3250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08" b="-150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23521" y="2316488"/>
            <a:ext cx="10804803" cy="2016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50"/>
              </a:lnSpc>
              <a:spcBef>
                <a:spcPct val="0"/>
              </a:spcBef>
            </a:pPr>
            <a:r>
              <a:rPr lang="en-US" sz="3567" spc="1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Bước 1: Quay Video</a:t>
            </a:r>
          </a:p>
          <a:p>
            <a:pPr algn="just">
              <a:lnSpc>
                <a:spcPts val="5350"/>
              </a:lnSpc>
              <a:spcBef>
                <a:spcPct val="0"/>
              </a:spcBef>
            </a:pPr>
            <a:r>
              <a:rPr lang="en-US" sz="3567" spc="1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Bước 2: Tách Frame Từ Video 20 frame/s</a:t>
            </a:r>
          </a:p>
          <a:p>
            <a:pPr algn="just">
              <a:lnSpc>
                <a:spcPts val="5350"/>
              </a:lnSpc>
              <a:spcBef>
                <a:spcPct val="0"/>
              </a:spcBef>
            </a:pPr>
            <a:r>
              <a:rPr lang="en-US" sz="3567" spc="1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Bước 3: Thu thập 2910 ảnh tiến hành phân vùng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43599" y="981075"/>
            <a:ext cx="7800801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1.Quy Trình Thu Thập Dữ Liệu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43599" y="981075"/>
            <a:ext cx="7800801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2. Xử lý dữ liệu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4138" y="5190604"/>
            <a:ext cx="4250934" cy="5096396"/>
          </a:xfrm>
          <a:custGeom>
            <a:avLst/>
            <a:gdLst/>
            <a:ahLst/>
            <a:cxnLst/>
            <a:rect l="l" t="t" r="r" b="b"/>
            <a:pathLst>
              <a:path w="4250934" h="5096396">
                <a:moveTo>
                  <a:pt x="0" y="0"/>
                </a:moveTo>
                <a:lnTo>
                  <a:pt x="4250935" y="0"/>
                </a:lnTo>
                <a:lnTo>
                  <a:pt x="4250935" y="5096396"/>
                </a:lnTo>
                <a:lnTo>
                  <a:pt x="0" y="5096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56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15073" y="5190604"/>
            <a:ext cx="4387779" cy="5096396"/>
          </a:xfrm>
          <a:custGeom>
            <a:avLst/>
            <a:gdLst/>
            <a:ahLst/>
            <a:cxnLst/>
            <a:rect l="l" t="t" r="r" b="b"/>
            <a:pathLst>
              <a:path w="4387779" h="5096396">
                <a:moveTo>
                  <a:pt x="0" y="0"/>
                </a:moveTo>
                <a:lnTo>
                  <a:pt x="4387779" y="0"/>
                </a:lnTo>
                <a:lnTo>
                  <a:pt x="4387779" y="5096396"/>
                </a:lnTo>
                <a:lnTo>
                  <a:pt x="0" y="5096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35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02852" y="5190604"/>
            <a:ext cx="3900401" cy="5096396"/>
          </a:xfrm>
          <a:custGeom>
            <a:avLst/>
            <a:gdLst/>
            <a:ahLst/>
            <a:cxnLst/>
            <a:rect l="l" t="t" r="r" b="b"/>
            <a:pathLst>
              <a:path w="3900401" h="5096396">
                <a:moveTo>
                  <a:pt x="0" y="0"/>
                </a:moveTo>
                <a:lnTo>
                  <a:pt x="3900401" y="0"/>
                </a:lnTo>
                <a:lnTo>
                  <a:pt x="3900401" y="5096396"/>
                </a:lnTo>
                <a:lnTo>
                  <a:pt x="0" y="5096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4" r="-27656" b="-12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03253" y="5190604"/>
            <a:ext cx="4214899" cy="5096396"/>
          </a:xfrm>
          <a:custGeom>
            <a:avLst/>
            <a:gdLst/>
            <a:ahLst/>
            <a:cxnLst/>
            <a:rect l="l" t="t" r="r" b="b"/>
            <a:pathLst>
              <a:path w="4214899" h="5096396">
                <a:moveTo>
                  <a:pt x="0" y="0"/>
                </a:moveTo>
                <a:lnTo>
                  <a:pt x="4214899" y="0"/>
                </a:lnTo>
                <a:lnTo>
                  <a:pt x="4214899" y="5096396"/>
                </a:lnTo>
                <a:lnTo>
                  <a:pt x="0" y="5096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42" r="-19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27404" y="2316488"/>
            <a:ext cx="13433192" cy="2016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50"/>
              </a:lnSpc>
              <a:spcBef>
                <a:spcPct val="0"/>
              </a:spcBef>
            </a:pPr>
            <a:r>
              <a:rPr lang="en-US" sz="3567" spc="1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Bước 1: Từ ảnh đã tách frame, tiến hành gắn nhãn</a:t>
            </a:r>
          </a:p>
          <a:p>
            <a:pPr algn="just">
              <a:lnSpc>
                <a:spcPts val="5350"/>
              </a:lnSpc>
              <a:spcBef>
                <a:spcPct val="0"/>
              </a:spcBef>
            </a:pPr>
            <a:r>
              <a:rPr lang="en-US" sz="3567" spc="1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Bước 2: Sử dụng</a:t>
            </a:r>
            <a:r>
              <a:rPr lang="en-US" sz="3567" u="sng" spc="1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8" tooltip="https://app.roboflow.com"/>
              </a:rPr>
              <a:t> RoboFlow </a:t>
            </a:r>
            <a:r>
              <a:rPr lang="en-US" sz="3567" spc="1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gắn nhãn (0: nền; 1: bàn tay)</a:t>
            </a:r>
          </a:p>
          <a:p>
            <a:pPr algn="just">
              <a:lnSpc>
                <a:spcPts val="5350"/>
              </a:lnSpc>
              <a:spcBef>
                <a:spcPct val="0"/>
              </a:spcBef>
            </a:pPr>
            <a:r>
              <a:rPr lang="en-US" sz="3567" spc="1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Bước 3: Dùng chức năng Data Augmentation làm đa dạng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0493" y="981075"/>
            <a:ext cx="7800801" cy="130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3.</a:t>
            </a:r>
            <a:r>
              <a:rPr lang="en-US" sz="3999" b="1" u="none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Kiến Trúc Mô Hình Unet</a:t>
            </a:r>
          </a:p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endParaRPr lang="en-US" sz="3999" b="1" u="none" spc="119">
              <a:solidFill>
                <a:srgbClr val="191919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11561" y="1936551"/>
            <a:ext cx="11664879" cy="7407198"/>
          </a:xfrm>
          <a:custGeom>
            <a:avLst/>
            <a:gdLst/>
            <a:ahLst/>
            <a:cxnLst/>
            <a:rect l="l" t="t" r="r" b="b"/>
            <a:pathLst>
              <a:path w="11664879" h="7407198">
                <a:moveTo>
                  <a:pt x="0" y="0"/>
                </a:moveTo>
                <a:lnTo>
                  <a:pt x="11664878" y="0"/>
                </a:lnTo>
                <a:lnTo>
                  <a:pt x="11664878" y="7407198"/>
                </a:lnTo>
                <a:lnTo>
                  <a:pt x="0" y="740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92864" y="305777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Cảm hứng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2864" y="4765378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Tầm nhìn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02990" y="5602050"/>
            <a:ext cx="2682020" cy="43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b="1" u="none" spc="10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SÁNG TẠO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57454" y="307682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Động lực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57454" y="4765378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Đổi mới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57454" y="6472980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Trí tưởng tượng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57454" y="8161533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Kiến thức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92864" y="8142483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Động não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48488"/>
            <a:ext cx="8111373" cy="6772997"/>
          </a:xfrm>
          <a:custGeom>
            <a:avLst/>
            <a:gdLst/>
            <a:ahLst/>
            <a:cxnLst/>
            <a:rect l="l" t="t" r="r" b="b"/>
            <a:pathLst>
              <a:path w="8111373" h="6772997">
                <a:moveTo>
                  <a:pt x="0" y="0"/>
                </a:moveTo>
                <a:lnTo>
                  <a:pt x="8111373" y="0"/>
                </a:lnTo>
                <a:lnTo>
                  <a:pt x="8111373" y="6772996"/>
                </a:lnTo>
                <a:lnTo>
                  <a:pt x="0" y="6772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17935" y="1778535"/>
            <a:ext cx="8115300" cy="6742950"/>
          </a:xfrm>
          <a:custGeom>
            <a:avLst/>
            <a:gdLst/>
            <a:ahLst/>
            <a:cxnLst/>
            <a:rect l="l" t="t" r="r" b="b"/>
            <a:pathLst>
              <a:path w="8115300" h="6742950">
                <a:moveTo>
                  <a:pt x="0" y="0"/>
                </a:moveTo>
                <a:lnTo>
                  <a:pt x="8115300" y="0"/>
                </a:lnTo>
                <a:lnTo>
                  <a:pt x="8115300" y="6742949"/>
                </a:lnTo>
                <a:lnTo>
                  <a:pt x="0" y="6742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0493" y="981075"/>
            <a:ext cx="7800801" cy="130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3.</a:t>
            </a:r>
            <a:r>
              <a:rPr lang="en-US" sz="3999" b="1" u="none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Kiến Trúc Mô Hình Unet</a:t>
            </a:r>
          </a:p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endParaRPr lang="en-US" sz="3999" b="1" u="none" spc="119">
              <a:solidFill>
                <a:srgbClr val="191919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981672" y="3405307"/>
            <a:ext cx="8035391" cy="4469686"/>
          </a:xfrm>
          <a:custGeom>
            <a:avLst/>
            <a:gdLst/>
            <a:ahLst/>
            <a:cxnLst/>
            <a:rect l="l" t="t" r="r" b="b"/>
            <a:pathLst>
              <a:path w="8035391" h="4469686">
                <a:moveTo>
                  <a:pt x="0" y="0"/>
                </a:moveTo>
                <a:lnTo>
                  <a:pt x="8035391" y="0"/>
                </a:lnTo>
                <a:lnTo>
                  <a:pt x="8035391" y="4469686"/>
                </a:lnTo>
                <a:lnTo>
                  <a:pt x="0" y="4469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92864" y="305777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Cảm hứng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2864" y="4765378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Tầm nhìn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02990" y="5602050"/>
            <a:ext cx="2682020" cy="43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b="1" u="none" spc="10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SÁNG TẠO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2864" y="8142483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Động não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903" y="2340113"/>
            <a:ext cx="11008745" cy="554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9"/>
              </a:lnSpc>
              <a:spcBef>
                <a:spcPct val="0"/>
              </a:spcBef>
            </a:pPr>
            <a:r>
              <a:rPr lang="en-US" sz="2699" spc="1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Cấu trúc mô hình:</a:t>
            </a:r>
          </a:p>
          <a:p>
            <a:pPr marL="582927" lvl="1" indent="-291463" algn="l">
              <a:lnSpc>
                <a:spcPts val="4049"/>
              </a:lnSpc>
              <a:buFont typeface="Arial"/>
              <a:buChar char="•"/>
            </a:pPr>
            <a:r>
              <a:rPr lang="en-US" sz="2699" spc="1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Encoder (Mã hóa): Dùng các lớp Conv2D và MaxPooling2D để trích xuất đặc trưng từ ảnh và giảm kích thước không gian.</a:t>
            </a:r>
          </a:p>
          <a:p>
            <a:pPr marL="582927" lvl="1" indent="-291463" algn="l">
              <a:lnSpc>
                <a:spcPts val="4049"/>
              </a:lnSpc>
              <a:buFont typeface="Arial"/>
              <a:buChar char="•"/>
            </a:pPr>
            <a:r>
              <a:rPr lang="en-US" sz="2699" spc="1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Decoder (Giải mã): Dùng các lớp Conv2DTranspose và kết nối lại với các đặc trưng từ phần mã hóa (skip connections) để phục hồi kích thước ảnh.</a:t>
            </a:r>
          </a:p>
          <a:p>
            <a:pPr marL="582927" lvl="1" indent="-291463" algn="l">
              <a:lnSpc>
                <a:spcPts val="4049"/>
              </a:lnSpc>
              <a:buFont typeface="Arial"/>
              <a:buChar char="•"/>
            </a:pPr>
            <a:r>
              <a:rPr lang="en-US" sz="2699" spc="1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Khối convolution: Mỗi khối convolution gồm hai lớp Conv2D với hàm kích hoạt ReLU và Batch Normalization.</a:t>
            </a:r>
          </a:p>
          <a:p>
            <a:pPr marL="582927" lvl="1" indent="-291463" algn="l">
              <a:lnSpc>
                <a:spcPts val="4049"/>
              </a:lnSpc>
              <a:buFont typeface="Arial"/>
              <a:buChar char="•"/>
            </a:pPr>
            <a:r>
              <a:rPr lang="en-US" sz="2699" spc="1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Output: Lớp Conv2D với kích thước kernel 1x1 và hàm kích hoạt sigmoid để phân loại mỗi pixel (phân đoạn nhị phân).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0493" y="981075"/>
            <a:ext cx="7800801" cy="130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3.</a:t>
            </a:r>
            <a:r>
              <a:rPr lang="en-US" sz="3999" b="1" u="none" spc="119">
                <a:solidFill>
                  <a:srgbClr val="19191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Kiến Trúc Mô Hình Unet</a:t>
            </a:r>
          </a:p>
          <a:p>
            <a:pPr marL="0" lvl="0" indent="0" algn="ctr">
              <a:lnSpc>
                <a:spcPts val="5239"/>
              </a:lnSpc>
              <a:spcBef>
                <a:spcPct val="0"/>
              </a:spcBef>
            </a:pPr>
            <a:endParaRPr lang="en-US" sz="3999" b="1" u="none" spc="119">
              <a:solidFill>
                <a:srgbClr val="191919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714593" y="2946949"/>
            <a:ext cx="9000170" cy="5782609"/>
          </a:xfrm>
          <a:custGeom>
            <a:avLst/>
            <a:gdLst/>
            <a:ahLst/>
            <a:cxnLst/>
            <a:rect l="l" t="t" r="r" b="b"/>
            <a:pathLst>
              <a:path w="9000170" h="5782609">
                <a:moveTo>
                  <a:pt x="0" y="0"/>
                </a:moveTo>
                <a:lnTo>
                  <a:pt x="9000171" y="0"/>
                </a:lnTo>
                <a:lnTo>
                  <a:pt x="9000171" y="5782610"/>
                </a:lnTo>
                <a:lnTo>
                  <a:pt x="0" y="5782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92864" y="3057775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Cảm hứng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2864" y="4765378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Tầm nhìn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02990" y="5602050"/>
            <a:ext cx="2682020" cy="43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b="1" u="none" spc="10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SÁNG TẠO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2864" y="8142483"/>
            <a:ext cx="21876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Động não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01545"/>
            <a:ext cx="10262255" cy="657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5"/>
              </a:lnSpc>
            </a:pPr>
            <a:endParaRPr/>
          </a:p>
          <a:p>
            <a:pPr algn="l">
              <a:lnSpc>
                <a:spcPts val="3775"/>
              </a:lnSpc>
            </a:pPr>
            <a:r>
              <a:rPr lang="en-US" sz="2516" spc="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Mục tiêu:</a:t>
            </a:r>
          </a:p>
          <a:p>
            <a:pPr marL="543399" lvl="1" indent="-271700" algn="l">
              <a:lnSpc>
                <a:spcPts val="3775"/>
              </a:lnSpc>
              <a:buFont typeface="Arial"/>
              <a:buChar char="•"/>
            </a:pPr>
            <a:r>
              <a:rPr lang="en-US" sz="2516" spc="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Phân đoạn ảnh bằng cách phân loại mỗi pixel vào một lớp (phân đoạn nhị phân).</a:t>
            </a:r>
          </a:p>
          <a:p>
            <a:pPr marL="543399" lvl="1" indent="-271700" algn="l">
              <a:lnSpc>
                <a:spcPts val="3775"/>
              </a:lnSpc>
              <a:buFont typeface="Arial"/>
              <a:buChar char="•"/>
            </a:pPr>
            <a:r>
              <a:rPr lang="en-US" sz="2516" spc="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Áp dụng cho viêc phân vùng bàn tay để tiến hành tạo dữ liệu cho model CNN</a:t>
            </a:r>
          </a:p>
          <a:p>
            <a:pPr algn="l">
              <a:lnSpc>
                <a:spcPts val="3775"/>
              </a:lnSpc>
            </a:pPr>
            <a:r>
              <a:rPr lang="en-US" sz="2516" spc="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Huấn luyện:</a:t>
            </a:r>
          </a:p>
          <a:p>
            <a:pPr marL="543399" lvl="1" indent="-271700" algn="l">
              <a:lnSpc>
                <a:spcPts val="3775"/>
              </a:lnSpc>
              <a:buFont typeface="Arial"/>
              <a:buChar char="•"/>
            </a:pPr>
            <a:r>
              <a:rPr lang="en-US" sz="2516" spc="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Loss: binary_crossentropy (do bài toán phân đoạn nhị phân).</a:t>
            </a:r>
          </a:p>
          <a:p>
            <a:pPr marL="543399" lvl="1" indent="-271700" algn="l">
              <a:lnSpc>
                <a:spcPts val="3775"/>
              </a:lnSpc>
              <a:buFont typeface="Arial"/>
              <a:buChar char="•"/>
            </a:pPr>
            <a:r>
              <a:rPr lang="en-US" sz="2516" spc="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Optimizer: Adam với learning rate 1e-4.</a:t>
            </a:r>
          </a:p>
          <a:p>
            <a:pPr algn="l">
              <a:lnSpc>
                <a:spcPts val="3775"/>
              </a:lnSpc>
            </a:pPr>
            <a:r>
              <a:rPr lang="en-US" sz="2516" spc="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Callback:</a:t>
            </a:r>
          </a:p>
          <a:p>
            <a:pPr marL="543399" lvl="1" indent="-271700" algn="l">
              <a:lnSpc>
                <a:spcPts val="3775"/>
              </a:lnSpc>
              <a:buFont typeface="Arial"/>
              <a:buChar char="•"/>
            </a:pPr>
            <a:r>
              <a:rPr lang="en-US" sz="2516" spc="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EarlyStopping: Dừng huấn luyện nếu không cải thiện sau một số epoch.</a:t>
            </a:r>
          </a:p>
          <a:p>
            <a:pPr marL="543399" lvl="1" indent="-271700" algn="l">
              <a:lnSpc>
                <a:spcPts val="3775"/>
              </a:lnSpc>
              <a:buFont typeface="Arial"/>
              <a:buChar char="•"/>
            </a:pPr>
            <a:r>
              <a:rPr lang="en-US" sz="2516" spc="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ReduceLROnPlateau: Giảm learning rate nếu validation loss không cải thiện.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56168" y="286554"/>
            <a:ext cx="13881119" cy="5725962"/>
          </a:xfrm>
          <a:custGeom>
            <a:avLst/>
            <a:gdLst/>
            <a:ahLst/>
            <a:cxnLst/>
            <a:rect l="l" t="t" r="r" b="b"/>
            <a:pathLst>
              <a:path w="13881119" h="5725962">
                <a:moveTo>
                  <a:pt x="0" y="0"/>
                </a:moveTo>
                <a:lnTo>
                  <a:pt x="13881119" y="0"/>
                </a:lnTo>
                <a:lnTo>
                  <a:pt x="13881119" y="5725962"/>
                </a:lnTo>
                <a:lnTo>
                  <a:pt x="0" y="572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75590" y="6012516"/>
            <a:ext cx="12095281" cy="4274484"/>
          </a:xfrm>
          <a:custGeom>
            <a:avLst/>
            <a:gdLst/>
            <a:ahLst/>
            <a:cxnLst/>
            <a:rect l="l" t="t" r="r" b="b"/>
            <a:pathLst>
              <a:path w="12095281" h="4274484">
                <a:moveTo>
                  <a:pt x="0" y="0"/>
                </a:moveTo>
                <a:lnTo>
                  <a:pt x="12095282" y="0"/>
                </a:lnTo>
                <a:lnTo>
                  <a:pt x="12095282" y="4274484"/>
                </a:lnTo>
                <a:lnTo>
                  <a:pt x="0" y="4274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483" b="-6757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645</Words>
  <Application>Microsoft Office PowerPoint</Application>
  <PresentationFormat>Custom</PresentationFormat>
  <Paragraphs>77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Clear Sans Bold</vt:lpstr>
      <vt:lpstr>Clear Sans</vt:lpstr>
      <vt:lpstr>Arimo Bold</vt:lpstr>
      <vt:lpstr>Pompiere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toán nhận diện số ngón tay 0-4</dc:title>
  <dc:creator>Bao Long</dc:creator>
  <cp:lastModifiedBy>Nguyễn Trần Bảo Long</cp:lastModifiedBy>
  <cp:revision>3</cp:revision>
  <dcterms:created xsi:type="dcterms:W3CDTF">2006-08-16T00:00:00Z</dcterms:created>
  <dcterms:modified xsi:type="dcterms:W3CDTF">2025-04-07T06:37:17Z</dcterms:modified>
  <dc:identifier>DAGhPjXmqJI</dc:identifier>
</cp:coreProperties>
</file>